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64" r:id="rId6"/>
    <p:sldId id="273" r:id="rId7"/>
    <p:sldId id="266" r:id="rId8"/>
    <p:sldId id="270" r:id="rId9"/>
    <p:sldId id="271" r:id="rId10"/>
    <p:sldId id="272" r:id="rId11"/>
    <p:sldId id="279" r:id="rId12"/>
    <p:sldId id="287" r:id="rId13"/>
    <p:sldId id="280" r:id="rId14"/>
    <p:sldId id="265" r:id="rId15"/>
    <p:sldId id="281" r:id="rId16"/>
    <p:sldId id="282" r:id="rId17"/>
    <p:sldId id="286" r:id="rId18"/>
    <p:sldId id="257" r:id="rId19"/>
    <p:sldId id="284" r:id="rId20"/>
    <p:sldId id="285" r:id="rId21"/>
    <p:sldId id="277" r:id="rId22"/>
    <p:sldId id="262" r:id="rId23"/>
    <p:sldId id="278" r:id="rId2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9591A-5464-4E49-89EF-19CF86AD2D33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E29D2-1108-4943-8DA3-4F27A1C96E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29D2-1108-4943-8DA3-4F27A1C96E6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984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Op 11 april 2012 overleed dokter Lester </a:t>
            </a:r>
            <a:r>
              <a:rPr lang="nl-NL" dirty="0" err="1" smtClean="0"/>
              <a:t>Breslow</a:t>
            </a:r>
            <a:r>
              <a:rPr lang="nl-NL" dirty="0" smtClean="0"/>
              <a:t> op 97-jarige leeftijd. Hij was de eerste die cijfermatig aantoonde dat leefstijl invloed heeft op gezondheid en welzijn. Mensen die zich aan een handvol leefregels houden leven gemiddeld 11 jaar langer.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29D2-1108-4943-8DA3-4F27A1C96E6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09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E29D2-1108-4943-8DA3-4F27A1C96E6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9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Preventie,</a:t>
            </a:r>
            <a:r>
              <a:rPr lang="nl-NL" baseline="0" dirty="0"/>
              <a:t> cure en care aan de determinanten koppelen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453B-4F98-4A8D-9FAB-56BDBC34A6A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1043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Slechte</a:t>
            </a:r>
            <a:r>
              <a:rPr lang="nl-NL" baseline="0" dirty="0"/>
              <a:t> stoelen --&gt; rugklachten. Sigaretten duur, fastfood goedkoop. BTW regels tabak. Vrienden die roken </a:t>
            </a:r>
            <a:r>
              <a:rPr lang="nl-NL" baseline="0" dirty="0">
                <a:sym typeface="Wingdings" panose="05000000000000000000" pitchFamily="2" charset="2"/>
              </a:rPr>
              <a:t> maakt dat jij het normaler vindt om te roken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453B-4F98-4A8D-9FAB-56BDBC34A6A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97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Andere</a:t>
            </a:r>
            <a:r>
              <a:rPr lang="nl-NL" baseline="0" dirty="0"/>
              <a:t> </a:t>
            </a:r>
            <a:r>
              <a:rPr lang="nl-NL" baseline="0" dirty="0" err="1"/>
              <a:t>etniciteiten</a:t>
            </a:r>
            <a:r>
              <a:rPr lang="nl-NL" baseline="0" dirty="0"/>
              <a:t> </a:t>
            </a:r>
            <a:r>
              <a:rPr lang="nl-NL" baseline="0" dirty="0">
                <a:sym typeface="Wingdings" panose="05000000000000000000" pitchFamily="2" charset="2"/>
              </a:rPr>
              <a:t> ander beeld van mooi lichaam + andere eetgewoonten + vaak lagere inkomens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9453B-4F98-4A8D-9FAB-56BDBC34A6A6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39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50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91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0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061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685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68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259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46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165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179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4DBD-6978-4EF5-A13F-D03E151935AC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91A8-504D-4ED1-8CF6-79A06062F08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4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dTGSz13At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Lifestyle </a:t>
            </a:r>
            <a:br>
              <a:rPr lang="nl-NL" dirty="0" smtClean="0"/>
            </a:br>
            <a:r>
              <a:rPr lang="nl-NL" dirty="0" smtClean="0"/>
              <a:t>Angelo raamwerk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489720"/>
          </a:xfrm>
        </p:spPr>
        <p:txBody>
          <a:bodyPr/>
          <a:lstStyle/>
          <a:p>
            <a:r>
              <a:rPr lang="nl-NL" dirty="0" smtClean="0"/>
              <a:t>Leerjaar 1 – Periode </a:t>
            </a:r>
            <a:r>
              <a:rPr lang="nl-NL" dirty="0" smtClean="0"/>
              <a:t>1</a:t>
            </a:r>
          </a:p>
          <a:p>
            <a:r>
              <a:rPr lang="nl-NL" dirty="0" smtClean="0"/>
              <a:t>Week: 4</a:t>
            </a:r>
            <a:endParaRPr lang="nl-NL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789040"/>
            <a:ext cx="2909317" cy="29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Omgeving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4941168"/>
            <a:ext cx="7560840" cy="15450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b="1" u="sng" dirty="0"/>
              <a:t>ANGELO – raamwerk</a:t>
            </a:r>
          </a:p>
          <a:p>
            <a:pPr marL="0" indent="0">
              <a:buNone/>
            </a:pPr>
            <a:r>
              <a:rPr lang="nl-NL" dirty="0"/>
              <a:t>= </a:t>
            </a:r>
            <a:r>
              <a:rPr lang="en-US" b="1" dirty="0"/>
              <a:t>An</a:t>
            </a:r>
            <a:r>
              <a:rPr lang="en-US" dirty="0"/>
              <a:t>alysis </a:t>
            </a:r>
            <a:r>
              <a:rPr lang="en-US" b="1" dirty="0"/>
              <a:t>G</a:t>
            </a:r>
            <a:r>
              <a:rPr lang="en-US" dirty="0"/>
              <a:t>rid for </a:t>
            </a:r>
            <a:r>
              <a:rPr lang="en-US" b="1" dirty="0"/>
              <a:t>E</a:t>
            </a:r>
            <a:r>
              <a:rPr lang="en-US" dirty="0"/>
              <a:t>nvironments </a:t>
            </a:r>
            <a:r>
              <a:rPr lang="en-US" b="1" dirty="0"/>
              <a:t>L</a:t>
            </a:r>
            <a:r>
              <a:rPr lang="en-US" dirty="0"/>
              <a:t>inked to </a:t>
            </a:r>
            <a:r>
              <a:rPr lang="en-US" b="1" dirty="0"/>
              <a:t>O</a:t>
            </a:r>
            <a:r>
              <a:rPr lang="en-US" dirty="0"/>
              <a:t>besity</a:t>
            </a:r>
          </a:p>
          <a:p>
            <a:r>
              <a:rPr lang="nl-NL" dirty="0"/>
              <a:t>4 factoren</a:t>
            </a:r>
          </a:p>
          <a:p>
            <a:r>
              <a:rPr lang="nl-NL" dirty="0"/>
              <a:t>2 </a:t>
            </a:r>
            <a:r>
              <a:rPr lang="nl-NL" dirty="0" smtClean="0"/>
              <a:t>niveaus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Tijdelijke aanduiding voor inhou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0728"/>
            <a:ext cx="525658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5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Externe factoren kunnen worden ingedeeld in het Angelo raamwerk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54006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Interne factoren lichaam/DNA</a:t>
            </a:r>
          </a:p>
          <a:p>
            <a:r>
              <a:rPr lang="nl-NL" dirty="0" smtClean="0"/>
              <a:t>Externe factoren</a:t>
            </a:r>
          </a:p>
          <a:p>
            <a:pPr lvl="1"/>
            <a:r>
              <a:rPr lang="nl-NL" dirty="0" smtClean="0"/>
              <a:t>Sociaal/cultureel</a:t>
            </a:r>
          </a:p>
          <a:p>
            <a:pPr lvl="1"/>
            <a:r>
              <a:rPr lang="nl-NL" dirty="0" smtClean="0"/>
              <a:t>Fysiek </a:t>
            </a:r>
          </a:p>
          <a:p>
            <a:pPr lvl="1"/>
            <a:r>
              <a:rPr lang="nl-NL" dirty="0" smtClean="0"/>
              <a:t>Politiek </a:t>
            </a:r>
          </a:p>
          <a:p>
            <a:pPr lvl="1"/>
            <a:r>
              <a:rPr lang="nl-NL" dirty="0" smtClean="0"/>
              <a:t>Economisch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Het ANGELO-raamwerk</a:t>
            </a:r>
          </a:p>
          <a:p>
            <a:pPr marL="457200" lvl="1" indent="0">
              <a:buNone/>
            </a:pPr>
            <a:r>
              <a:rPr lang="nl-NL" dirty="0" smtClean="0"/>
              <a:t>Microniveau		: thuis, school &amp; werk</a:t>
            </a:r>
          </a:p>
          <a:p>
            <a:pPr marL="457200" lvl="1" indent="0">
              <a:buNone/>
            </a:pPr>
            <a:r>
              <a:rPr lang="nl-NL" dirty="0" smtClean="0"/>
              <a:t>Macroniveau	: wijk, gemeente &amp; land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Gedragsfactoren/leefstijl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Bewegen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Voeding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Ontspanning</a:t>
            </a:r>
          </a:p>
          <a:p>
            <a:pPr lvl="1"/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Roken/Drugs/Alcohol</a:t>
            </a:r>
          </a:p>
          <a:p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Gezondheidszorg voorzieningen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74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 </a:t>
            </a:r>
            <a:r>
              <a:rPr lang="nl-NL" dirty="0" smtClean="0"/>
              <a:t>factoren van het Angelo raamwerk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4524" y="1268760"/>
            <a:ext cx="6964288" cy="51899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/>
              <a:t>1. Fysieke omgeving</a:t>
            </a:r>
          </a:p>
          <a:p>
            <a:pPr marL="0" indent="0">
              <a:buNone/>
            </a:pPr>
            <a:r>
              <a:rPr lang="nl-NL" dirty="0"/>
              <a:t>Aanwezigheid van </a:t>
            </a:r>
            <a:r>
              <a:rPr lang="nl-NL" b="1" dirty="0"/>
              <a:t>tastbare middelen en voorwerpen </a:t>
            </a:r>
            <a:r>
              <a:rPr lang="nl-NL" dirty="0"/>
              <a:t>om (on)gezond gedrag te vertonen.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Economische omgeving</a:t>
            </a:r>
          </a:p>
          <a:p>
            <a:pPr marL="0" indent="0">
              <a:buNone/>
            </a:pPr>
            <a:r>
              <a:rPr lang="nl-NL" b="1" dirty="0"/>
              <a:t>Kosten </a:t>
            </a:r>
            <a:r>
              <a:rPr lang="nl-NL" dirty="0"/>
              <a:t>gerelateerd aan (on)gezond gedrag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 Politieke omgeving</a:t>
            </a:r>
          </a:p>
          <a:p>
            <a:pPr marL="0" indent="0">
              <a:buNone/>
            </a:pPr>
            <a:r>
              <a:rPr lang="nl-NL" dirty="0"/>
              <a:t>Wat zijn de </a:t>
            </a:r>
            <a:r>
              <a:rPr lang="nl-NL" b="1" dirty="0"/>
              <a:t>wetten en regels </a:t>
            </a:r>
            <a:r>
              <a:rPr lang="nl-NL" dirty="0"/>
              <a:t>die het gezondheidsgedrag kunnen beïnvloeden?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4. Sociaal-culturele omgeving</a:t>
            </a:r>
          </a:p>
          <a:p>
            <a:pPr marL="0" indent="0">
              <a:buNone/>
            </a:pPr>
            <a:r>
              <a:rPr lang="nl-NL" dirty="0"/>
              <a:t>Wat zijn de houdingen en </a:t>
            </a:r>
            <a:r>
              <a:rPr lang="nl-NL" b="1" dirty="0"/>
              <a:t>opvattingen van mensen </a:t>
            </a:r>
            <a:r>
              <a:rPr lang="nl-NL" dirty="0"/>
              <a:t>in de omgeving.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52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Macro en micro niveau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 Micro – niveau </a:t>
            </a:r>
          </a:p>
          <a:p>
            <a:pPr lvl="1"/>
            <a:r>
              <a:rPr lang="nl-NL" dirty="0"/>
              <a:t>Waar wordt het gedrag uitgevoerd?</a:t>
            </a:r>
          </a:p>
          <a:p>
            <a:pPr lvl="1"/>
            <a:r>
              <a:rPr lang="nl-NL" dirty="0"/>
              <a:t>thuis, buurt of school 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 Macro – niveau</a:t>
            </a:r>
          </a:p>
          <a:p>
            <a:pPr lvl="1"/>
            <a:r>
              <a:rPr lang="nl-NL" dirty="0"/>
              <a:t>De niveaus hierboven</a:t>
            </a:r>
          </a:p>
          <a:p>
            <a:pPr lvl="1"/>
            <a:r>
              <a:rPr lang="nl-NL" dirty="0"/>
              <a:t>Voedingsindustrie, schoolbestuur, gemeentebestuur, Nederlandse wet</a:t>
            </a:r>
          </a:p>
          <a:p>
            <a:pPr lvl="1"/>
            <a:r>
              <a:rPr lang="nl-NL" dirty="0"/>
              <a:t>Wijk, gemeente, land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220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ANGELO-raamwerk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0" y="980728"/>
            <a:ext cx="7983806" cy="57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2291" r="19180" b="6250"/>
          <a:stretch/>
        </p:blipFill>
        <p:spPr bwMode="auto">
          <a:xfrm>
            <a:off x="251520" y="116632"/>
            <a:ext cx="8568952" cy="65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49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Verenigde Staten is er veel overgewicht. </a:t>
            </a:r>
          </a:p>
          <a:p>
            <a:r>
              <a:rPr lang="nl-NL" dirty="0"/>
              <a:t>Wat in de omgeving zou hier voor kunnen zorgen? 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7" name="Picture 2" descr="Afbeeldingsresultaat voor straatbeeld fast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2520904" cy="378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52" y="957961"/>
            <a:ext cx="8147248" cy="5838710"/>
          </a:xfrm>
        </p:spPr>
      </p:pic>
    </p:spTree>
    <p:extLst>
      <p:ext uri="{BB962C8B-B14F-4D97-AF65-F5344CB8AC3E}">
        <p14:creationId xmlns:p14="http://schemas.microsoft.com/office/powerpoint/2010/main" val="104700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33456" cy="648072"/>
          </a:xfrm>
        </p:spPr>
        <p:txBody>
          <a:bodyPr/>
          <a:lstStyle/>
          <a:p>
            <a:r>
              <a:rPr lang="nl-NL" dirty="0" smtClean="0"/>
              <a:t>Hoe ziet jouw Angelo raamwerk er 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Vul het Angelo raamwerk in voor jouw leefomgeving</a:t>
            </a:r>
          </a:p>
          <a:p>
            <a:r>
              <a:rPr lang="nl-NL" dirty="0" smtClean="0"/>
              <a:t>Vul alleen de micro omgeving in.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92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2291" r="19180" b="6250"/>
          <a:stretch/>
        </p:blipFill>
        <p:spPr bwMode="auto">
          <a:xfrm>
            <a:off x="251520" y="116632"/>
            <a:ext cx="8568952" cy="656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96" t="17973"/>
          <a:stretch/>
        </p:blipFill>
        <p:spPr bwMode="auto">
          <a:xfrm>
            <a:off x="5796136" y="1297858"/>
            <a:ext cx="3017889" cy="53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-108520" y="476672"/>
            <a:ext cx="6552728" cy="62094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3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Lesdoelen </a:t>
            </a:r>
            <a:r>
              <a:rPr lang="nl-NL" dirty="0" smtClean="0"/>
              <a:t>deze les</a:t>
            </a:r>
          </a:p>
          <a:p>
            <a:r>
              <a:rPr lang="nl-NL" dirty="0" smtClean="0"/>
              <a:t>Relatie leefstijl en gezondheid</a:t>
            </a:r>
          </a:p>
          <a:p>
            <a:r>
              <a:rPr lang="nl-NL" dirty="0" smtClean="0"/>
              <a:t>Sociale en fysieke omgeving</a:t>
            </a:r>
          </a:p>
          <a:p>
            <a:r>
              <a:rPr lang="nl-NL" dirty="0" smtClean="0"/>
              <a:t>Angelo-raamwerk </a:t>
            </a:r>
          </a:p>
          <a:p>
            <a:r>
              <a:rPr lang="nl-NL" dirty="0" smtClean="0"/>
              <a:t>Opdracht Angelo raamwerk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869160"/>
            <a:ext cx="2808016" cy="18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3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voor de week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 de 1</a:t>
            </a:r>
            <a:r>
              <a:rPr lang="nl-NL" baseline="30000" dirty="0" smtClean="0"/>
              <a:t>e</a:t>
            </a:r>
            <a:r>
              <a:rPr lang="nl-NL" dirty="0" smtClean="0"/>
              <a:t>  stappen van je LA uit.</a:t>
            </a:r>
          </a:p>
          <a:p>
            <a:r>
              <a:rPr lang="nl-NL" dirty="0" smtClean="0"/>
              <a:t>Vul het Angelo raam werk verder in</a:t>
            </a:r>
            <a:r>
              <a:rPr lang="nl-NL" dirty="0"/>
              <a:t>.</a:t>
            </a:r>
            <a:endParaRPr lang="nl-NL" dirty="0" smtClean="0"/>
          </a:p>
          <a:p>
            <a:r>
              <a:rPr lang="nl-NL" dirty="0" smtClean="0"/>
              <a:t>Hou </a:t>
            </a:r>
            <a:r>
              <a:rPr lang="nl-NL" dirty="0" smtClean="0"/>
              <a:t>voor 7 dagen een eetdagboek bij</a:t>
            </a:r>
          </a:p>
          <a:p>
            <a:r>
              <a:rPr lang="nl-NL" dirty="0"/>
              <a:t>Vul elke dag in wat je gegeten hebt en hoeveel je hiervan gegeten hebt </a:t>
            </a:r>
          </a:p>
          <a:p>
            <a:pPr lvl="1"/>
            <a:r>
              <a:rPr lang="nl-NL" dirty="0"/>
              <a:t>Je mag schatten, maar zorg dat je een idee hebt hoeveel ongeveer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5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 vorige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 hebben we het over gehad?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710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412776"/>
            <a:ext cx="7524328" cy="3456384"/>
          </a:xfrm>
        </p:spPr>
        <p:txBody>
          <a:bodyPr/>
          <a:lstStyle/>
          <a:p>
            <a:pPr marL="0" indent="0">
              <a:buNone/>
            </a:pPr>
            <a:endParaRPr lang="nl-NL" sz="2400" dirty="0" smtClean="0"/>
          </a:p>
          <a:p>
            <a:r>
              <a:rPr lang="nl-NL" sz="2400" dirty="0" smtClean="0"/>
              <a:t>Je </a:t>
            </a:r>
            <a:r>
              <a:rPr lang="nl-NL" sz="2400" dirty="0"/>
              <a:t>eigen eet- en beweegpatroon in kaart brengen, beoordelen en verbeterpunten </a:t>
            </a:r>
            <a:r>
              <a:rPr lang="nl-NL" sz="2400" dirty="0" smtClean="0"/>
              <a:t>aandragen</a:t>
            </a:r>
          </a:p>
          <a:p>
            <a:endParaRPr lang="nl-NL" sz="2400" dirty="0"/>
          </a:p>
          <a:p>
            <a:r>
              <a:rPr lang="nl-NL" sz="2400" dirty="0"/>
              <a:t>Aan de hand van ANGELO-raamwerk toelichten welke omgevingsfactoren jouw lifestyle mede </a:t>
            </a:r>
            <a:r>
              <a:rPr lang="nl-NL" sz="2400" dirty="0" smtClean="0"/>
              <a:t>bepalen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971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 leefstijl en gezondheid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929411"/>
          </a:xfrm>
        </p:spPr>
        <p:txBody>
          <a:bodyPr/>
          <a:lstStyle/>
          <a:p>
            <a:r>
              <a:rPr lang="nl-NL" dirty="0" smtClean="0"/>
              <a:t>Dokter Lester </a:t>
            </a:r>
            <a:r>
              <a:rPr lang="nl-NL" dirty="0" err="1" smtClean="0"/>
              <a:t>Breslow</a:t>
            </a:r>
            <a:endParaRPr lang="nl-NL" dirty="0" smtClean="0"/>
          </a:p>
          <a:p>
            <a:r>
              <a:rPr lang="nl-NL" dirty="0" smtClean="0"/>
              <a:t>Overleed in 2012 op 97-jarige leeftijd</a:t>
            </a:r>
          </a:p>
          <a:p>
            <a:endParaRPr lang="nl-NL" dirty="0" smtClean="0"/>
          </a:p>
          <a:p>
            <a:r>
              <a:rPr lang="nl-NL" dirty="0" smtClean="0"/>
              <a:t>Deed als eerste grootschalig onderzoek naar de relatie tussen leefstijl en gezondheid </a:t>
            </a:r>
          </a:p>
          <a:p>
            <a:endParaRPr lang="nl-NL" dirty="0" smtClean="0"/>
          </a:p>
          <a:p>
            <a:r>
              <a:rPr lang="nl-NL" dirty="0" smtClean="0"/>
              <a:t>Uitslag: als je volgens een paar ‘leefregels’ leeft, leef je gemiddeld 11 jaar langer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21415" r="18660"/>
          <a:stretch/>
        </p:blipFill>
        <p:spPr>
          <a:xfrm>
            <a:off x="7164288" y="1015008"/>
            <a:ext cx="1871670" cy="17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Zeven leefregels volgens </a:t>
            </a:r>
            <a:r>
              <a:rPr lang="nl-NL" dirty="0" err="1" smtClean="0"/>
              <a:t>Breslow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59104" y="1340768"/>
            <a:ext cx="6635080" cy="49294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Zorg voor een goede nachtrust van 7 tot 8 uur slaap per nacht.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Paar keer per week 30 minuten lichamelijke oefening.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Vergeet de weegschaal. Eet bescheiden en handhaaf je gewicht zoals dat bij je </a:t>
            </a:r>
            <a:r>
              <a:rPr lang="nl-NL" sz="2000" dirty="0" smtClean="0"/>
              <a:t>lengte </a:t>
            </a:r>
            <a:r>
              <a:rPr lang="nl-NL" sz="2000" dirty="0" smtClean="0"/>
              <a:t>hoort.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Ontbijt elke dag.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Wat je ook doet, doe het regelmatig. Regelmaat en bescheidenheid bij eten, slapen en lichamelijke beweging maken nu juist het verschil.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Drink niet en als je het wel doet drink dan matig.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/>
              <a:t>Rook niet.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Aan welke leefregels ‘voldoe’ jij? </a:t>
            </a:r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438839"/>
            <a:ext cx="2286000" cy="14097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6649" r="22808"/>
          <a:stretch/>
        </p:blipFill>
        <p:spPr>
          <a:xfrm>
            <a:off x="539552" y="1330892"/>
            <a:ext cx="1701459" cy="140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4 determinanten van 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b="1" dirty="0"/>
              <a:t>Biologische of genetische </a:t>
            </a:r>
            <a:r>
              <a:rPr lang="nl-NL" b="1" dirty="0" smtClean="0"/>
              <a:t>aanleg</a:t>
            </a:r>
          </a:p>
          <a:p>
            <a:pPr lvl="1"/>
            <a:r>
              <a:rPr lang="nl-NL" dirty="0" smtClean="0"/>
              <a:t>DNA</a:t>
            </a:r>
            <a:r>
              <a:rPr lang="nl-NL" dirty="0"/>
              <a:t>, geslacht, </a:t>
            </a:r>
            <a:r>
              <a:rPr lang="nl-NL" dirty="0" smtClean="0"/>
              <a:t>leeftijd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Leefstijl </a:t>
            </a:r>
            <a:endParaRPr lang="nl-NL" dirty="0"/>
          </a:p>
          <a:p>
            <a:pPr lvl="1"/>
            <a:r>
              <a:rPr lang="nl-NL" dirty="0" smtClean="0"/>
              <a:t>voedingsgewoonten</a:t>
            </a:r>
            <a:r>
              <a:rPr lang="nl-NL" dirty="0"/>
              <a:t>, beweegpatroon, </a:t>
            </a:r>
            <a:r>
              <a:rPr lang="nl-NL" dirty="0" smtClean="0"/>
              <a:t>alcoholgedrag, roken, drugs, </a:t>
            </a:r>
            <a:r>
              <a:rPr lang="nl-NL" dirty="0" smtClean="0"/>
              <a:t>ontspanning</a:t>
            </a:r>
            <a:endParaRPr lang="nl-NL" dirty="0"/>
          </a:p>
          <a:p>
            <a:endParaRPr lang="nl-NL" dirty="0"/>
          </a:p>
          <a:p>
            <a:r>
              <a:rPr lang="nl-NL" b="1" dirty="0" smtClean="0"/>
              <a:t>Externe factoren</a:t>
            </a:r>
            <a:endParaRPr lang="nl-NL" dirty="0"/>
          </a:p>
          <a:p>
            <a:pPr lvl="1"/>
            <a:r>
              <a:rPr lang="nl-NL" dirty="0" smtClean="0"/>
              <a:t>Sociale en fysieke omgeving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Gezondheidszorgvoorzieningen</a:t>
            </a:r>
            <a:endParaRPr lang="nl-NL" dirty="0"/>
          </a:p>
          <a:p>
            <a:pPr lvl="1"/>
            <a:r>
              <a:rPr lang="nl-NL" dirty="0" smtClean="0"/>
              <a:t>organisatie</a:t>
            </a:r>
            <a:r>
              <a:rPr lang="nl-NL" dirty="0"/>
              <a:t>, toegang en </a:t>
            </a:r>
            <a:r>
              <a:rPr lang="nl-NL" dirty="0" smtClean="0"/>
              <a:t>kwaliteit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Afbeeldingsresultaat voor D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" y="1087974"/>
            <a:ext cx="1819046" cy="10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b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70" y="1196752"/>
            <a:ext cx="1295299" cy="186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Afbeeldingsresultaat voor sociale omgev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72" y="3661457"/>
            <a:ext cx="2109730" cy="142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Afbeeldingsresultaat voor zorgverzekering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29" y="5515540"/>
            <a:ext cx="1266004" cy="122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6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roken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www.youtube.com/watch?v=5dTGSz13Atk</a:t>
            </a:r>
            <a:endParaRPr lang="nl-NL" dirty="0" smtClean="0"/>
          </a:p>
          <a:p>
            <a:r>
              <a:rPr lang="nl-NL" dirty="0" smtClean="0"/>
              <a:t>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734757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2016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2016" id="{591E4D00-9630-44D9-B34E-C8CB0B2C5317}" vid="{69691B76-C991-4424-8443-996F0D80C87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F8648D-172D-415D-A6AE-51FF49796993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76a9bcbd-7453-4942-b7e4-6d27f7c58c7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235A82-414D-4C3F-93B5-032F199513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D58F5-C5B0-4FBB-A163-B520F26C0AA8}"/>
</file>

<file path=docProps/app.xml><?xml version="1.0" encoding="utf-8"?>
<Properties xmlns="http://schemas.openxmlformats.org/officeDocument/2006/extended-properties" xmlns:vt="http://schemas.openxmlformats.org/officeDocument/2006/docPropsVTypes">
  <Template>Helicon 2016</Template>
  <TotalTime>1044</TotalTime>
  <Words>588</Words>
  <Application>Microsoft Office PowerPoint</Application>
  <PresentationFormat>Diavoorstelling (4:3)</PresentationFormat>
  <Paragraphs>116</Paragraphs>
  <Slides>20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Helicon 2016</vt:lpstr>
      <vt:lpstr>Lifestyle  Angelo raamwerk </vt:lpstr>
      <vt:lpstr>Inhoud</vt:lpstr>
      <vt:lpstr>Herhaling vorige les</vt:lpstr>
      <vt:lpstr>Lesdoelen</vt:lpstr>
      <vt:lpstr>Relatie leefstijl en gezondheid</vt:lpstr>
      <vt:lpstr>Zeven leefregels volgens Breslow</vt:lpstr>
      <vt:lpstr>PowerPoint-presentatie</vt:lpstr>
      <vt:lpstr>De 4 determinanten van gezondheid</vt:lpstr>
      <vt:lpstr>Voorbeeld roken</vt:lpstr>
      <vt:lpstr>Omgeving</vt:lpstr>
      <vt:lpstr>Externe factoren kunnen worden ingedeeld in het Angelo raamwerk</vt:lpstr>
      <vt:lpstr>4 factoren van het Angelo raamwerk</vt:lpstr>
      <vt:lpstr>Macro en micro niveau</vt:lpstr>
      <vt:lpstr>Het ANGELO-raamwerk</vt:lpstr>
      <vt:lpstr>PowerPoint-presentatie</vt:lpstr>
      <vt:lpstr>Opdracht</vt:lpstr>
      <vt:lpstr>PowerPoint-presentatie</vt:lpstr>
      <vt:lpstr>Hoe ziet jouw Angelo raamwerk er uit?</vt:lpstr>
      <vt:lpstr>PowerPoint-presentatie</vt:lpstr>
      <vt:lpstr>Opdracht voor de week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Angelo raamwerk</dc:title>
  <dc:creator>Stijn Weijermars</dc:creator>
  <cp:lastModifiedBy>Leonieke van Betuw</cp:lastModifiedBy>
  <cp:revision>36</cp:revision>
  <dcterms:created xsi:type="dcterms:W3CDTF">2013-09-17T08:08:47Z</dcterms:created>
  <dcterms:modified xsi:type="dcterms:W3CDTF">2019-09-16T16:35:11Z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0x010100C1FADF7D1B988245B1414887988CB676</vt:lpwstr>
  </property>
</Properties>
</file>